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6858000" cy="9144000" type="letter"/>
  <p:notesSz cx="6954838" cy="93091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D92AFC-85A9-417B-A236-A9D0FC72A570}" v="539" dt="2018-05-15T16:40:36.71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autoAdjust="0"/>
  </p:normalViewPr>
  <p:slideViewPr>
    <p:cSldViewPr snapToGrid="0">
      <p:cViewPr>
        <p:scale>
          <a:sx n="140" d="100"/>
          <a:sy n="140" d="100"/>
        </p:scale>
        <p:origin x="402" y="-18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02E9633-6860-4354-9BD5-FC791138F412}" type="datetimeFigureOut">
              <a:rPr lang="es-CL" smtClean="0"/>
              <a:t>19-07-2020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696F5F-4719-4090-BA3D-0BB1EA027075}" type="slidenum">
              <a:rPr lang="es-CL" smtClean="0"/>
              <a:t>‹Nº›</a:t>
            </a:fld>
            <a:endParaRPr lang="es-CL"/>
          </a:p>
        </p:txBody>
      </p:sp>
    </p:spTree>
    <p:extLst>
      <p:ext uri="{BB962C8B-B14F-4D97-AF65-F5344CB8AC3E}">
        <p14:creationId xmlns:p14="http://schemas.microsoft.com/office/powerpoint/2010/main" val="1631129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02E9633-6860-4354-9BD5-FC791138F412}" type="datetimeFigureOut">
              <a:rPr lang="es-CL" smtClean="0"/>
              <a:t>19-07-2020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696F5F-4719-4090-BA3D-0BB1EA027075}" type="slidenum">
              <a:rPr lang="es-CL" smtClean="0"/>
              <a:t>‹Nº›</a:t>
            </a:fld>
            <a:endParaRPr lang="es-CL"/>
          </a:p>
        </p:txBody>
      </p:sp>
    </p:spTree>
    <p:extLst>
      <p:ext uri="{BB962C8B-B14F-4D97-AF65-F5344CB8AC3E}">
        <p14:creationId xmlns:p14="http://schemas.microsoft.com/office/powerpoint/2010/main" val="3661742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02E9633-6860-4354-9BD5-FC791138F412}" type="datetimeFigureOut">
              <a:rPr lang="es-CL" smtClean="0"/>
              <a:t>19-07-2020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696F5F-4719-4090-BA3D-0BB1EA027075}" type="slidenum">
              <a:rPr lang="es-CL" smtClean="0"/>
              <a:t>‹Nº›</a:t>
            </a:fld>
            <a:endParaRPr lang="es-CL"/>
          </a:p>
        </p:txBody>
      </p:sp>
    </p:spTree>
    <p:extLst>
      <p:ext uri="{BB962C8B-B14F-4D97-AF65-F5344CB8AC3E}">
        <p14:creationId xmlns:p14="http://schemas.microsoft.com/office/powerpoint/2010/main" val="4160591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02E9633-6860-4354-9BD5-FC791138F412}" type="datetimeFigureOut">
              <a:rPr lang="es-CL" smtClean="0"/>
              <a:t>19-07-2020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696F5F-4719-4090-BA3D-0BB1EA027075}" type="slidenum">
              <a:rPr lang="es-CL" smtClean="0"/>
              <a:t>‹Nº›</a:t>
            </a:fld>
            <a:endParaRPr lang="es-CL"/>
          </a:p>
        </p:txBody>
      </p:sp>
    </p:spTree>
    <p:extLst>
      <p:ext uri="{BB962C8B-B14F-4D97-AF65-F5344CB8AC3E}">
        <p14:creationId xmlns:p14="http://schemas.microsoft.com/office/powerpoint/2010/main" val="1609252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602E9633-6860-4354-9BD5-FC791138F412}" type="datetimeFigureOut">
              <a:rPr lang="es-CL" smtClean="0"/>
              <a:t>19-07-2020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696F5F-4719-4090-BA3D-0BB1EA027075}" type="slidenum">
              <a:rPr lang="es-CL" smtClean="0"/>
              <a:t>‹Nº›</a:t>
            </a:fld>
            <a:endParaRPr lang="es-CL"/>
          </a:p>
        </p:txBody>
      </p:sp>
    </p:spTree>
    <p:extLst>
      <p:ext uri="{BB962C8B-B14F-4D97-AF65-F5344CB8AC3E}">
        <p14:creationId xmlns:p14="http://schemas.microsoft.com/office/powerpoint/2010/main" val="506319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02E9633-6860-4354-9BD5-FC791138F412}" type="datetimeFigureOut">
              <a:rPr lang="es-CL" smtClean="0"/>
              <a:t>19-07-2020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696F5F-4719-4090-BA3D-0BB1EA027075}" type="slidenum">
              <a:rPr lang="es-CL" smtClean="0"/>
              <a:t>‹Nº›</a:t>
            </a:fld>
            <a:endParaRPr lang="es-CL"/>
          </a:p>
        </p:txBody>
      </p:sp>
    </p:spTree>
    <p:extLst>
      <p:ext uri="{BB962C8B-B14F-4D97-AF65-F5344CB8AC3E}">
        <p14:creationId xmlns:p14="http://schemas.microsoft.com/office/powerpoint/2010/main" val="90087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02E9633-6860-4354-9BD5-FC791138F412}" type="datetimeFigureOut">
              <a:rPr lang="es-CL" smtClean="0"/>
              <a:t>19-07-2020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696F5F-4719-4090-BA3D-0BB1EA027075}" type="slidenum">
              <a:rPr lang="es-CL" smtClean="0"/>
              <a:t>‹Nº›</a:t>
            </a:fld>
            <a:endParaRPr lang="es-CL"/>
          </a:p>
        </p:txBody>
      </p:sp>
    </p:spTree>
    <p:extLst>
      <p:ext uri="{BB962C8B-B14F-4D97-AF65-F5344CB8AC3E}">
        <p14:creationId xmlns:p14="http://schemas.microsoft.com/office/powerpoint/2010/main" val="1660509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02E9633-6860-4354-9BD5-FC791138F412}" type="datetimeFigureOut">
              <a:rPr lang="es-CL" smtClean="0"/>
              <a:t>19-07-2020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696F5F-4719-4090-BA3D-0BB1EA027075}" type="slidenum">
              <a:rPr lang="es-CL" smtClean="0"/>
              <a:t>‹Nº›</a:t>
            </a:fld>
            <a:endParaRPr lang="es-CL"/>
          </a:p>
        </p:txBody>
      </p:sp>
    </p:spTree>
    <p:extLst>
      <p:ext uri="{BB962C8B-B14F-4D97-AF65-F5344CB8AC3E}">
        <p14:creationId xmlns:p14="http://schemas.microsoft.com/office/powerpoint/2010/main" val="2270781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2E9633-6860-4354-9BD5-FC791138F412}" type="datetimeFigureOut">
              <a:rPr lang="es-CL" smtClean="0"/>
              <a:t>19-07-2020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FD696F5F-4719-4090-BA3D-0BB1EA027075}" type="slidenum">
              <a:rPr lang="es-CL" smtClean="0"/>
              <a:t>‹Nº›</a:t>
            </a:fld>
            <a:endParaRPr lang="es-CL"/>
          </a:p>
        </p:txBody>
      </p:sp>
    </p:spTree>
    <p:extLst>
      <p:ext uri="{BB962C8B-B14F-4D97-AF65-F5344CB8AC3E}">
        <p14:creationId xmlns:p14="http://schemas.microsoft.com/office/powerpoint/2010/main" val="1440951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602E9633-6860-4354-9BD5-FC791138F412}" type="datetimeFigureOut">
              <a:rPr lang="es-CL" smtClean="0"/>
              <a:t>19-07-2020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696F5F-4719-4090-BA3D-0BB1EA027075}" type="slidenum">
              <a:rPr lang="es-CL" smtClean="0"/>
              <a:t>‹Nº›</a:t>
            </a:fld>
            <a:endParaRPr lang="es-CL"/>
          </a:p>
        </p:txBody>
      </p:sp>
    </p:spTree>
    <p:extLst>
      <p:ext uri="{BB962C8B-B14F-4D97-AF65-F5344CB8AC3E}">
        <p14:creationId xmlns:p14="http://schemas.microsoft.com/office/powerpoint/2010/main" val="315662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602E9633-6860-4354-9BD5-FC791138F412}" type="datetimeFigureOut">
              <a:rPr lang="es-CL" smtClean="0"/>
              <a:t>19-07-2020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696F5F-4719-4090-BA3D-0BB1EA027075}" type="slidenum">
              <a:rPr lang="es-CL" smtClean="0"/>
              <a:t>‹Nº›</a:t>
            </a:fld>
            <a:endParaRPr lang="es-CL"/>
          </a:p>
        </p:txBody>
      </p:sp>
    </p:spTree>
    <p:extLst>
      <p:ext uri="{BB962C8B-B14F-4D97-AF65-F5344CB8AC3E}">
        <p14:creationId xmlns:p14="http://schemas.microsoft.com/office/powerpoint/2010/main" val="4135460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02E9633-6860-4354-9BD5-FC791138F412}" type="datetimeFigureOut">
              <a:rPr lang="es-CL" smtClean="0"/>
              <a:t>19-07-2020</a:t>
            </a:fld>
            <a:endParaRPr lang="es-CL"/>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D696F5F-4719-4090-BA3D-0BB1EA027075}" type="slidenum">
              <a:rPr lang="es-CL" smtClean="0"/>
              <a:t>‹Nº›</a:t>
            </a:fld>
            <a:endParaRPr lang="es-CL"/>
          </a:p>
        </p:txBody>
      </p:sp>
    </p:spTree>
    <p:extLst>
      <p:ext uri="{BB962C8B-B14F-4D97-AF65-F5344CB8AC3E}">
        <p14:creationId xmlns:p14="http://schemas.microsoft.com/office/powerpoint/2010/main" val="26250651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upo 16"/>
          <p:cNvGrpSpPr/>
          <p:nvPr/>
        </p:nvGrpSpPr>
        <p:grpSpPr>
          <a:xfrm>
            <a:off x="161420" y="192504"/>
            <a:ext cx="331919" cy="8819147"/>
            <a:chOff x="161420" y="192504"/>
            <a:chExt cx="331919" cy="8819147"/>
          </a:xfrm>
        </p:grpSpPr>
        <p:grpSp>
          <p:nvGrpSpPr>
            <p:cNvPr id="8" name="Grupo 7"/>
            <p:cNvGrpSpPr/>
            <p:nvPr/>
          </p:nvGrpSpPr>
          <p:grpSpPr>
            <a:xfrm>
              <a:off x="161421" y="192504"/>
              <a:ext cx="331918" cy="6978316"/>
              <a:chOff x="209547" y="190500"/>
              <a:chExt cx="331918" cy="6978316"/>
            </a:xfrm>
          </p:grpSpPr>
          <p:grpSp>
            <p:nvGrpSpPr>
              <p:cNvPr id="4" name="Grupo 3"/>
              <p:cNvGrpSpPr/>
              <p:nvPr/>
            </p:nvGrpSpPr>
            <p:grpSpPr>
              <a:xfrm>
                <a:off x="209548" y="3775911"/>
                <a:ext cx="331917" cy="3392905"/>
                <a:chOff x="57149" y="423111"/>
                <a:chExt cx="331917" cy="3392905"/>
              </a:xfrm>
            </p:grpSpPr>
            <p:pic>
              <p:nvPicPr>
                <p:cNvPr id="2" name="Imagen 1"/>
                <p:cNvPicPr>
                  <a:picLocks noChangeAspect="1"/>
                </p:cNvPicPr>
                <p:nvPr/>
              </p:nvPicPr>
              <p:blipFill rotWithShape="1">
                <a:blip r:embed="rId2"/>
                <a:srcRect l="15094" t="10000" r="64278" b="11006"/>
                <a:stretch/>
              </p:blipFill>
              <p:spPr>
                <a:xfrm>
                  <a:off x="57149" y="423111"/>
                  <a:ext cx="327557" cy="1600200"/>
                </a:xfrm>
                <a:prstGeom prst="rect">
                  <a:avLst/>
                </a:prstGeom>
              </p:spPr>
            </p:pic>
            <p:pic>
              <p:nvPicPr>
                <p:cNvPr id="3" name="Imagen 2"/>
                <p:cNvPicPr>
                  <a:picLocks noChangeAspect="1"/>
                </p:cNvPicPr>
                <p:nvPr/>
              </p:nvPicPr>
              <p:blipFill rotWithShape="1">
                <a:blip r:embed="rId2"/>
                <a:srcRect l="15094" t="10000" r="64278" b="11006"/>
                <a:stretch/>
              </p:blipFill>
              <p:spPr>
                <a:xfrm>
                  <a:off x="61509" y="2215816"/>
                  <a:ext cx="327557" cy="1600200"/>
                </a:xfrm>
                <a:prstGeom prst="rect">
                  <a:avLst/>
                </a:prstGeom>
              </p:spPr>
            </p:pic>
          </p:grpSp>
          <p:grpSp>
            <p:nvGrpSpPr>
              <p:cNvPr id="5" name="Grupo 4"/>
              <p:cNvGrpSpPr/>
              <p:nvPr/>
            </p:nvGrpSpPr>
            <p:grpSpPr>
              <a:xfrm>
                <a:off x="209547" y="190500"/>
                <a:ext cx="327560" cy="3392905"/>
                <a:chOff x="57147" y="38100"/>
                <a:chExt cx="327560" cy="3392905"/>
              </a:xfrm>
            </p:grpSpPr>
            <p:pic>
              <p:nvPicPr>
                <p:cNvPr id="6" name="Imagen 5"/>
                <p:cNvPicPr>
                  <a:picLocks noChangeAspect="1"/>
                </p:cNvPicPr>
                <p:nvPr/>
              </p:nvPicPr>
              <p:blipFill rotWithShape="1">
                <a:blip r:embed="rId2"/>
                <a:srcRect l="15094" t="10000" r="64278" b="11006"/>
                <a:stretch/>
              </p:blipFill>
              <p:spPr>
                <a:xfrm>
                  <a:off x="57150" y="38100"/>
                  <a:ext cx="327557" cy="1600200"/>
                </a:xfrm>
                <a:prstGeom prst="rect">
                  <a:avLst/>
                </a:prstGeom>
              </p:spPr>
            </p:pic>
            <p:pic>
              <p:nvPicPr>
                <p:cNvPr id="7" name="Imagen 6"/>
                <p:cNvPicPr>
                  <a:picLocks noChangeAspect="1"/>
                </p:cNvPicPr>
                <p:nvPr/>
              </p:nvPicPr>
              <p:blipFill rotWithShape="1">
                <a:blip r:embed="rId2"/>
                <a:srcRect l="15094" t="10000" r="64278" b="11006"/>
                <a:stretch/>
              </p:blipFill>
              <p:spPr>
                <a:xfrm>
                  <a:off x="57147" y="1830805"/>
                  <a:ext cx="327557" cy="1600200"/>
                </a:xfrm>
                <a:prstGeom prst="rect">
                  <a:avLst/>
                </a:prstGeom>
              </p:spPr>
            </p:pic>
          </p:grpSp>
        </p:grpSp>
        <p:pic>
          <p:nvPicPr>
            <p:cNvPr id="16" name="Imagen 15"/>
            <p:cNvPicPr>
              <a:picLocks noChangeAspect="1"/>
            </p:cNvPicPr>
            <p:nvPr/>
          </p:nvPicPr>
          <p:blipFill rotWithShape="1">
            <a:blip r:embed="rId2"/>
            <a:srcRect l="15094" t="10000" r="64278" b="11006"/>
            <a:stretch/>
          </p:blipFill>
          <p:spPr>
            <a:xfrm>
              <a:off x="161420" y="7411451"/>
              <a:ext cx="327557" cy="1600200"/>
            </a:xfrm>
            <a:prstGeom prst="rect">
              <a:avLst/>
            </a:prstGeom>
          </p:spPr>
        </p:pic>
      </p:grpSp>
      <p:grpSp>
        <p:nvGrpSpPr>
          <p:cNvPr id="18" name="Grupo 17"/>
          <p:cNvGrpSpPr/>
          <p:nvPr/>
        </p:nvGrpSpPr>
        <p:grpSpPr>
          <a:xfrm>
            <a:off x="6353673" y="192504"/>
            <a:ext cx="331919" cy="8819147"/>
            <a:chOff x="161420" y="192504"/>
            <a:chExt cx="331919" cy="8819147"/>
          </a:xfrm>
        </p:grpSpPr>
        <p:grpSp>
          <p:nvGrpSpPr>
            <p:cNvPr id="19" name="Grupo 18"/>
            <p:cNvGrpSpPr/>
            <p:nvPr/>
          </p:nvGrpSpPr>
          <p:grpSpPr>
            <a:xfrm>
              <a:off x="161421" y="192504"/>
              <a:ext cx="331918" cy="6978316"/>
              <a:chOff x="209547" y="190500"/>
              <a:chExt cx="331918" cy="6978316"/>
            </a:xfrm>
          </p:grpSpPr>
          <p:grpSp>
            <p:nvGrpSpPr>
              <p:cNvPr id="21" name="Grupo 20"/>
              <p:cNvGrpSpPr/>
              <p:nvPr/>
            </p:nvGrpSpPr>
            <p:grpSpPr>
              <a:xfrm>
                <a:off x="209548" y="3775911"/>
                <a:ext cx="331917" cy="3392905"/>
                <a:chOff x="57149" y="423111"/>
                <a:chExt cx="331917" cy="3392905"/>
              </a:xfrm>
            </p:grpSpPr>
            <p:pic>
              <p:nvPicPr>
                <p:cNvPr id="25" name="Imagen 24"/>
                <p:cNvPicPr>
                  <a:picLocks noChangeAspect="1"/>
                </p:cNvPicPr>
                <p:nvPr/>
              </p:nvPicPr>
              <p:blipFill rotWithShape="1">
                <a:blip r:embed="rId2"/>
                <a:srcRect l="15094" t="10000" r="64278" b="11006"/>
                <a:stretch/>
              </p:blipFill>
              <p:spPr>
                <a:xfrm>
                  <a:off x="57149" y="423111"/>
                  <a:ext cx="327557" cy="1600200"/>
                </a:xfrm>
                <a:prstGeom prst="rect">
                  <a:avLst/>
                </a:prstGeom>
              </p:spPr>
            </p:pic>
            <p:pic>
              <p:nvPicPr>
                <p:cNvPr id="26" name="Imagen 25"/>
                <p:cNvPicPr>
                  <a:picLocks noChangeAspect="1"/>
                </p:cNvPicPr>
                <p:nvPr/>
              </p:nvPicPr>
              <p:blipFill rotWithShape="1">
                <a:blip r:embed="rId2"/>
                <a:srcRect l="15094" t="10000" r="64278" b="11006"/>
                <a:stretch/>
              </p:blipFill>
              <p:spPr>
                <a:xfrm>
                  <a:off x="61509" y="2215816"/>
                  <a:ext cx="327557" cy="1600200"/>
                </a:xfrm>
                <a:prstGeom prst="rect">
                  <a:avLst/>
                </a:prstGeom>
              </p:spPr>
            </p:pic>
          </p:grpSp>
          <p:grpSp>
            <p:nvGrpSpPr>
              <p:cNvPr id="22" name="Grupo 21"/>
              <p:cNvGrpSpPr/>
              <p:nvPr/>
            </p:nvGrpSpPr>
            <p:grpSpPr>
              <a:xfrm>
                <a:off x="209547" y="190500"/>
                <a:ext cx="327560" cy="3392905"/>
                <a:chOff x="57147" y="38100"/>
                <a:chExt cx="327560" cy="3392905"/>
              </a:xfrm>
            </p:grpSpPr>
            <p:pic>
              <p:nvPicPr>
                <p:cNvPr id="23" name="Imagen 22"/>
                <p:cNvPicPr>
                  <a:picLocks noChangeAspect="1"/>
                </p:cNvPicPr>
                <p:nvPr/>
              </p:nvPicPr>
              <p:blipFill rotWithShape="1">
                <a:blip r:embed="rId2"/>
                <a:srcRect l="15094" t="10000" r="64278" b="11006"/>
                <a:stretch/>
              </p:blipFill>
              <p:spPr>
                <a:xfrm>
                  <a:off x="57150" y="38100"/>
                  <a:ext cx="327557" cy="1600200"/>
                </a:xfrm>
                <a:prstGeom prst="rect">
                  <a:avLst/>
                </a:prstGeom>
              </p:spPr>
            </p:pic>
            <p:pic>
              <p:nvPicPr>
                <p:cNvPr id="24" name="Imagen 23"/>
                <p:cNvPicPr>
                  <a:picLocks noChangeAspect="1"/>
                </p:cNvPicPr>
                <p:nvPr/>
              </p:nvPicPr>
              <p:blipFill rotWithShape="1">
                <a:blip r:embed="rId2"/>
                <a:srcRect l="15094" t="10000" r="64278" b="11006"/>
                <a:stretch/>
              </p:blipFill>
              <p:spPr>
                <a:xfrm>
                  <a:off x="57147" y="1830805"/>
                  <a:ext cx="327557" cy="1600200"/>
                </a:xfrm>
                <a:prstGeom prst="rect">
                  <a:avLst/>
                </a:prstGeom>
              </p:spPr>
            </p:pic>
          </p:grpSp>
        </p:grpSp>
        <p:pic>
          <p:nvPicPr>
            <p:cNvPr id="20" name="Imagen 19"/>
            <p:cNvPicPr>
              <a:picLocks noChangeAspect="1"/>
            </p:cNvPicPr>
            <p:nvPr/>
          </p:nvPicPr>
          <p:blipFill rotWithShape="1">
            <a:blip r:embed="rId2"/>
            <a:srcRect l="15094" t="10000" r="64278" b="11006"/>
            <a:stretch/>
          </p:blipFill>
          <p:spPr>
            <a:xfrm>
              <a:off x="161420" y="7411451"/>
              <a:ext cx="327557" cy="1600200"/>
            </a:xfrm>
            <a:prstGeom prst="rect">
              <a:avLst/>
            </a:prstGeom>
          </p:spPr>
        </p:pic>
      </p:grpSp>
      <p:grpSp>
        <p:nvGrpSpPr>
          <p:cNvPr id="47" name="Grupo 46"/>
          <p:cNvGrpSpPr/>
          <p:nvPr/>
        </p:nvGrpSpPr>
        <p:grpSpPr>
          <a:xfrm rot="16200000">
            <a:off x="3219927" y="6255065"/>
            <a:ext cx="327560" cy="5185611"/>
            <a:chOff x="209547" y="190500"/>
            <a:chExt cx="327560" cy="5185611"/>
          </a:xfrm>
        </p:grpSpPr>
        <p:pic>
          <p:nvPicPr>
            <p:cNvPr id="48" name="Imagen 47"/>
            <p:cNvPicPr>
              <a:picLocks noChangeAspect="1"/>
            </p:cNvPicPr>
            <p:nvPr/>
          </p:nvPicPr>
          <p:blipFill rotWithShape="1">
            <a:blip r:embed="rId2"/>
            <a:srcRect l="15094" t="10000" r="64278" b="11006"/>
            <a:stretch/>
          </p:blipFill>
          <p:spPr>
            <a:xfrm>
              <a:off x="209548" y="3775911"/>
              <a:ext cx="327557" cy="1600200"/>
            </a:xfrm>
            <a:prstGeom prst="rect">
              <a:avLst/>
            </a:prstGeom>
          </p:spPr>
        </p:pic>
        <p:grpSp>
          <p:nvGrpSpPr>
            <p:cNvPr id="49" name="Grupo 48"/>
            <p:cNvGrpSpPr/>
            <p:nvPr/>
          </p:nvGrpSpPr>
          <p:grpSpPr>
            <a:xfrm>
              <a:off x="209547" y="190500"/>
              <a:ext cx="327560" cy="3392905"/>
              <a:chOff x="57147" y="38100"/>
              <a:chExt cx="327560" cy="3392905"/>
            </a:xfrm>
          </p:grpSpPr>
          <p:pic>
            <p:nvPicPr>
              <p:cNvPr id="50" name="Imagen 49"/>
              <p:cNvPicPr>
                <a:picLocks noChangeAspect="1"/>
              </p:cNvPicPr>
              <p:nvPr/>
            </p:nvPicPr>
            <p:blipFill rotWithShape="1">
              <a:blip r:embed="rId2"/>
              <a:srcRect l="15094" t="10000" r="64278" b="11006"/>
              <a:stretch/>
            </p:blipFill>
            <p:spPr>
              <a:xfrm>
                <a:off x="57150" y="38100"/>
                <a:ext cx="327557" cy="1600200"/>
              </a:xfrm>
              <a:prstGeom prst="rect">
                <a:avLst/>
              </a:prstGeom>
            </p:spPr>
          </p:pic>
          <p:pic>
            <p:nvPicPr>
              <p:cNvPr id="51" name="Imagen 50"/>
              <p:cNvPicPr>
                <a:picLocks noChangeAspect="1"/>
              </p:cNvPicPr>
              <p:nvPr/>
            </p:nvPicPr>
            <p:blipFill rotWithShape="1">
              <a:blip r:embed="rId2"/>
              <a:srcRect l="15094" t="10000" r="64278" b="11006"/>
              <a:stretch/>
            </p:blipFill>
            <p:spPr>
              <a:xfrm>
                <a:off x="57147" y="1830805"/>
                <a:ext cx="327557" cy="1600200"/>
              </a:xfrm>
              <a:prstGeom prst="rect">
                <a:avLst/>
              </a:prstGeom>
            </p:spPr>
          </p:pic>
        </p:grpSp>
      </p:grpSp>
      <p:sp>
        <p:nvSpPr>
          <p:cNvPr id="52" name="3 CuadroTexto"/>
          <p:cNvSpPr txBox="1"/>
          <p:nvPr/>
        </p:nvSpPr>
        <p:spPr>
          <a:xfrm>
            <a:off x="862408" y="1377103"/>
            <a:ext cx="5112568" cy="707886"/>
          </a:xfrm>
          <a:prstGeom prst="rect">
            <a:avLst/>
          </a:prstGeom>
          <a:noFill/>
        </p:spPr>
        <p:txBody>
          <a:bodyPr wrap="square" rtlCol="0">
            <a:spAutoFit/>
          </a:bodyPr>
          <a:lstStyle/>
          <a:p>
            <a:pPr algn="ctr"/>
            <a:r>
              <a:rPr lang="es-CL" sz="2000" b="1" dirty="0">
                <a:effectLst>
                  <a:outerShdw blurRad="38100" dist="38100" dir="2700000" algn="tl">
                    <a:srgbClr val="000000">
                      <a:alpha val="43137"/>
                    </a:srgbClr>
                  </a:outerShdw>
                </a:effectLst>
                <a:latin typeface="Freestyle Script" panose="030804020302050B0404" pitchFamily="66" charset="0"/>
              </a:rPr>
              <a:t>La bicicleta mágica de Sergio </a:t>
            </a:r>
            <a:r>
              <a:rPr lang="es-CL" sz="2000" b="1" dirty="0" err="1">
                <a:effectLst>
                  <a:outerShdw blurRad="38100" dist="38100" dir="2700000" algn="tl">
                    <a:srgbClr val="000000">
                      <a:alpha val="43137"/>
                    </a:srgbClr>
                  </a:outerShdw>
                </a:effectLst>
                <a:latin typeface="Freestyle Script" panose="030804020302050B0404" pitchFamily="66" charset="0"/>
              </a:rPr>
              <a:t>Krumm</a:t>
            </a:r>
            <a:endParaRPr lang="es-CL" sz="2000" b="1" dirty="0">
              <a:effectLst>
                <a:outerShdw blurRad="38100" dist="38100" dir="2700000" algn="tl">
                  <a:srgbClr val="000000">
                    <a:alpha val="43137"/>
                  </a:srgbClr>
                </a:outerShdw>
              </a:effectLst>
              <a:latin typeface="Freestyle Script" panose="030804020302050B0404" pitchFamily="66" charset="0"/>
            </a:endParaRPr>
          </a:p>
          <a:p>
            <a:pPr algn="ctr"/>
            <a:r>
              <a:rPr lang="es-CL" sz="2000" b="1" i="1" dirty="0">
                <a:effectLst>
                  <a:outerShdw blurRad="38100" dist="38100" dir="2700000" algn="tl">
                    <a:srgbClr val="000000">
                      <a:alpha val="43137"/>
                    </a:srgbClr>
                  </a:outerShdw>
                </a:effectLst>
                <a:latin typeface="Freestyle Script" panose="030804020302050B0404" pitchFamily="66" charset="0"/>
              </a:rPr>
              <a:t>Marcelo Guajardo</a:t>
            </a:r>
            <a:endParaRPr lang="es-CL" sz="2000" b="1" i="1" dirty="0">
              <a:latin typeface="Freestyle Script" panose="030804020302050B0404" pitchFamily="66" charset="0"/>
            </a:endParaRPr>
          </a:p>
        </p:txBody>
      </p:sp>
      <p:sp>
        <p:nvSpPr>
          <p:cNvPr id="55" name="CuadroTexto 54"/>
          <p:cNvSpPr txBox="1"/>
          <p:nvPr/>
        </p:nvSpPr>
        <p:spPr>
          <a:xfrm>
            <a:off x="519971" y="1931291"/>
            <a:ext cx="5833702" cy="2462213"/>
          </a:xfrm>
          <a:prstGeom prst="rect">
            <a:avLst/>
          </a:prstGeom>
          <a:noFill/>
        </p:spPr>
        <p:txBody>
          <a:bodyPr wrap="square" rtlCol="0">
            <a:spAutoFit/>
          </a:bodyPr>
          <a:lstStyle/>
          <a:p>
            <a:pPr algn="just"/>
            <a:r>
              <a:rPr lang="es-CL" sz="1100" dirty="0"/>
              <a:t>Recordemos que la historia que se cuenta en esta novela está inspirada en un hecho real.</a:t>
            </a:r>
          </a:p>
          <a:p>
            <a:pPr algn="just"/>
            <a:r>
              <a:rPr lang="es-MX" sz="1100" dirty="0"/>
              <a:t>Marcelo Guajardo se inspiró en el ciclista de 25 años Sergio </a:t>
            </a:r>
            <a:r>
              <a:rPr lang="es-MX" sz="1100" dirty="0" err="1"/>
              <a:t>Tormen</a:t>
            </a:r>
            <a:r>
              <a:rPr lang="es-MX" sz="1100" dirty="0"/>
              <a:t> —ganador de varias competiciones—  quien fue detenido por agentes de la DINA en su taller de bicicletas, en San Miguel. Poco antes había sido detenido en el mismo lugar su amigo Luis Guajardo. Ambos, además de ciclistas, eran colaboradores del MIR. Nunca más fueron vueltos a ver con vida. </a:t>
            </a:r>
            <a:endParaRPr lang="es-CL" sz="1100" dirty="0"/>
          </a:p>
          <a:p>
            <a:pPr algn="just"/>
            <a:r>
              <a:rPr lang="es-CL" sz="1100" dirty="0"/>
              <a:t>Así como el caso de Sergio </a:t>
            </a:r>
            <a:r>
              <a:rPr lang="es-CL" sz="1100" dirty="0" err="1"/>
              <a:t>Tormen</a:t>
            </a:r>
            <a:r>
              <a:rPr lang="es-CL" sz="1100" dirty="0"/>
              <a:t> existieron muchos otros durante esta época en Chile. Te invitamos a investigar sobre alguno de ellos. </a:t>
            </a:r>
          </a:p>
          <a:p>
            <a:pPr algn="just"/>
            <a:endParaRPr lang="es-CL" sz="1100" dirty="0"/>
          </a:p>
          <a:p>
            <a:pPr algn="just"/>
            <a:r>
              <a:rPr lang="es-MX" sz="1100" b="1" dirty="0"/>
              <a:t>Instrucción: Debes investigar sobre un detenido desaparecido durante la dictadura militar en Chile, contar quién fue y parte de su historia.</a:t>
            </a:r>
          </a:p>
          <a:p>
            <a:pPr algn="just"/>
            <a:r>
              <a:rPr lang="es-MX" sz="1100" i="1" dirty="0"/>
              <a:t> Para realizar tu tarea </a:t>
            </a:r>
            <a:r>
              <a:rPr lang="es-MX" sz="1100" b="1" i="1" dirty="0"/>
              <a:t>te sugerimos </a:t>
            </a:r>
            <a:r>
              <a:rPr lang="es-MX" sz="1100" i="1" dirty="0"/>
              <a:t>algunas páginas web que puedes visitar.</a:t>
            </a:r>
          </a:p>
          <a:p>
            <a:pPr algn="just"/>
            <a:r>
              <a:rPr lang="es-CL" sz="1100" i="1" dirty="0"/>
              <a:t>1. https://www.telesurtv.net/news/Chile-11-historias-para-no-olvidar-este-11-de-septiembre-20170911-0025.html</a:t>
            </a:r>
          </a:p>
          <a:p>
            <a:pPr algn="just"/>
            <a:r>
              <a:rPr lang="es-CL" sz="1100" i="1" dirty="0"/>
              <a:t>2. https://www.memoriaviva.com/Desaparecidos/desaparecidos.htm</a:t>
            </a:r>
          </a:p>
        </p:txBody>
      </p:sp>
      <p:pic>
        <p:nvPicPr>
          <p:cNvPr id="62" name="Imagen 1"/>
          <p:cNvPicPr>
            <a:picLocks noChangeAspect="1" noChangeArrowheads="1"/>
          </p:cNvPicPr>
          <p:nvPr/>
        </p:nvPicPr>
        <p:blipFill rotWithShape="1">
          <a:blip r:embed="rId3">
            <a:extLst>
              <a:ext uri="{28A0092B-C50C-407E-A947-70E740481C1C}">
                <a14:useLocalDpi xmlns:a14="http://schemas.microsoft.com/office/drawing/2010/main" val="0"/>
              </a:ext>
            </a:extLst>
          </a:blip>
          <a:srcRect l="25672" r="24409" b="-2178"/>
          <a:stretch/>
        </p:blipFill>
        <p:spPr bwMode="auto">
          <a:xfrm>
            <a:off x="488977" y="53917"/>
            <a:ext cx="603849" cy="652076"/>
          </a:xfrm>
          <a:prstGeom prst="rect">
            <a:avLst/>
          </a:prstGeom>
          <a:noFill/>
          <a:extLst>
            <a:ext uri="{909E8E84-426E-40DD-AFC4-6F175D3DCCD1}">
              <a14:hiddenFill xmlns:a14="http://schemas.microsoft.com/office/drawing/2010/main">
                <a:solidFill>
                  <a:srgbClr val="FFFFFF"/>
                </a:solidFill>
              </a14:hiddenFill>
            </a:ext>
          </a:extLst>
        </p:spPr>
      </p:pic>
      <p:sp>
        <p:nvSpPr>
          <p:cNvPr id="63" name="Rectangle 3"/>
          <p:cNvSpPr>
            <a:spLocks noChangeArrowheads="1"/>
          </p:cNvSpPr>
          <p:nvPr/>
        </p:nvSpPr>
        <p:spPr bwMode="auto">
          <a:xfrm>
            <a:off x="5214029" y="53917"/>
            <a:ext cx="1181734"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1pPr>
            <a:lvl2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2pPr>
            <a:lvl3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3pPr>
            <a:lvl4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4pPr>
            <a:lvl5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5pPr>
            <a:lvl6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6pPr>
            <a:lvl7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7pPr>
            <a:lvl8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8pPr>
            <a:lvl9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9pPr>
          </a:lstStyle>
          <a:p>
            <a:pPr algn="ctr" defTabSz="914378">
              <a:tabLst>
                <a:tab pos="2806630" algn="ctr"/>
                <a:tab pos="5611673" algn="r"/>
              </a:tabLst>
            </a:pPr>
            <a:r>
              <a:rPr lang="es-CL" altLang="es-CL" sz="700" dirty="0">
                <a:latin typeface="Calibri" panose="020F0502020204030204" pitchFamily="34" charset="0"/>
                <a:ea typeface="Calibri" panose="020F0502020204030204" pitchFamily="34" charset="0"/>
                <a:cs typeface="Times New Roman" panose="02020603050405020304" pitchFamily="18" charset="0"/>
              </a:rPr>
              <a:t>Colegio San Luis Beltrán</a:t>
            </a:r>
            <a:endParaRPr lang="es-CL" altLang="es-CL" sz="700" dirty="0"/>
          </a:p>
          <a:p>
            <a:pPr algn="ctr" defTabSz="914378">
              <a:tabLst>
                <a:tab pos="2806630" algn="ctr"/>
                <a:tab pos="5611673" algn="r"/>
              </a:tabLst>
            </a:pPr>
            <a:r>
              <a:rPr lang="es-CL" altLang="es-CL" sz="700" dirty="0">
                <a:latin typeface="Calibri" panose="020F0502020204030204" pitchFamily="34" charset="0"/>
                <a:ea typeface="Calibri" panose="020F0502020204030204" pitchFamily="34" charset="0"/>
                <a:cs typeface="Times New Roman" panose="02020603050405020304" pitchFamily="18" charset="0"/>
              </a:rPr>
              <a:t>Departamento de Lenguaje</a:t>
            </a:r>
            <a:endParaRPr lang="es-CL" altLang="es-CL" sz="700" dirty="0"/>
          </a:p>
          <a:p>
            <a:pPr algn="ctr" defTabSz="914378">
              <a:tabLst>
                <a:tab pos="2806630" algn="ctr"/>
                <a:tab pos="5611673" algn="r"/>
              </a:tabLst>
            </a:pPr>
            <a:r>
              <a:rPr lang="es-CL" altLang="es-CL" sz="700" b="1" dirty="0">
                <a:latin typeface="Calibri" panose="020F0502020204030204" pitchFamily="34" charset="0"/>
                <a:cs typeface="Times New Roman" panose="02020603050405020304" pitchFamily="18" charset="0"/>
              </a:rPr>
              <a:t>7° Básico – Ficha N”2</a:t>
            </a:r>
            <a:endParaRPr lang="es-CL" altLang="es-CL" sz="700" b="1" dirty="0"/>
          </a:p>
        </p:txBody>
      </p:sp>
      <p:sp>
        <p:nvSpPr>
          <p:cNvPr id="64" name="Rectángulo 63"/>
          <p:cNvSpPr/>
          <p:nvPr/>
        </p:nvSpPr>
        <p:spPr>
          <a:xfrm>
            <a:off x="519970" y="563246"/>
            <a:ext cx="5833703" cy="280158"/>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dirty="0">
                <a:solidFill>
                  <a:sysClr val="windowText" lastClr="000000"/>
                </a:solidFill>
              </a:rPr>
              <a:t>Nombre:_________________________________________ Fecha:_______________ Curso:_____</a:t>
            </a:r>
          </a:p>
        </p:txBody>
      </p:sp>
      <p:sp>
        <p:nvSpPr>
          <p:cNvPr id="65" name="Rectángulo 64"/>
          <p:cNvSpPr/>
          <p:nvPr/>
        </p:nvSpPr>
        <p:spPr>
          <a:xfrm>
            <a:off x="375314" y="895830"/>
            <a:ext cx="6020450" cy="501762"/>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100" b="1" dirty="0">
                <a:solidFill>
                  <a:sysClr val="windowText" lastClr="000000"/>
                </a:solidFill>
              </a:rPr>
              <a:t>Objetivo: </a:t>
            </a:r>
            <a:r>
              <a:rPr lang="es-CL" sz="1100" dirty="0">
                <a:solidFill>
                  <a:sysClr val="windowText" lastClr="000000"/>
                </a:solidFill>
              </a:rPr>
              <a:t>Investigar sobre hechos similares a los descritos en la lectura </a:t>
            </a:r>
            <a:r>
              <a:rPr lang="es-CL" sz="1100" b="1" dirty="0">
                <a:solidFill>
                  <a:sysClr val="windowText" lastClr="000000"/>
                </a:solidFill>
              </a:rPr>
              <a:t>Tiempo estimado</a:t>
            </a:r>
            <a:r>
              <a:rPr lang="es-CL" sz="1100" dirty="0">
                <a:solidFill>
                  <a:sysClr val="windowText" lastClr="000000"/>
                </a:solidFill>
              </a:rPr>
              <a:t>: 60 minutos</a:t>
            </a:r>
          </a:p>
          <a:p>
            <a:pPr algn="ctr"/>
            <a:r>
              <a:rPr lang="es-CL" sz="1100" b="1" dirty="0">
                <a:solidFill>
                  <a:sysClr val="windowText" lastClr="000000"/>
                </a:solidFill>
              </a:rPr>
              <a:t>Fecha de entrega: Viernes 24 de Julio 2020</a:t>
            </a:r>
          </a:p>
        </p:txBody>
      </p:sp>
      <p:graphicFrame>
        <p:nvGraphicFramePr>
          <p:cNvPr id="9" name="Tabla 8"/>
          <p:cNvGraphicFramePr>
            <a:graphicFrameLocks noGrp="1"/>
          </p:cNvGraphicFramePr>
          <p:nvPr>
            <p:extLst>
              <p:ext uri="{D42A27DB-BD31-4B8C-83A1-F6EECF244321}">
                <p14:modId xmlns:p14="http://schemas.microsoft.com/office/powerpoint/2010/main" val="1483700080"/>
              </p:ext>
            </p:extLst>
          </p:nvPr>
        </p:nvGraphicFramePr>
        <p:xfrm>
          <a:off x="498704" y="4454501"/>
          <a:ext cx="5833703" cy="2849880"/>
        </p:xfrm>
        <a:graphic>
          <a:graphicData uri="http://schemas.openxmlformats.org/drawingml/2006/table">
            <a:tbl>
              <a:tblPr firstRow="1" bandRow="1">
                <a:tableStyleId>{5940675A-B579-460E-94D1-54222C63F5DA}</a:tableStyleId>
              </a:tblPr>
              <a:tblGrid>
                <a:gridCol w="5833703">
                  <a:extLst>
                    <a:ext uri="{9D8B030D-6E8A-4147-A177-3AD203B41FA5}">
                      <a16:colId xmlns:a16="http://schemas.microsoft.com/office/drawing/2014/main" val="20000"/>
                    </a:ext>
                  </a:extLst>
                </a:gridCol>
              </a:tblGrid>
              <a:tr h="0">
                <a:tc>
                  <a:txBody>
                    <a:bodyPr/>
                    <a:lstStyle/>
                    <a:p>
                      <a:r>
                        <a:rPr lang="es-CL" sz="1100" dirty="0"/>
                        <a:t>Nombre:</a:t>
                      </a:r>
                    </a:p>
                  </a:txBody>
                  <a:tcPr/>
                </a:tc>
                <a:extLst>
                  <a:ext uri="{0D108BD9-81ED-4DB2-BD59-A6C34878D82A}">
                    <a16:rowId xmlns:a16="http://schemas.microsoft.com/office/drawing/2014/main" val="10000"/>
                  </a:ext>
                </a:extLst>
              </a:tr>
              <a:tr h="0">
                <a:tc>
                  <a:txBody>
                    <a:bodyPr/>
                    <a:lstStyle/>
                    <a:p>
                      <a:r>
                        <a:rPr lang="es-CL" sz="1100" dirty="0"/>
                        <a:t>Ocupación:</a:t>
                      </a:r>
                    </a:p>
                  </a:txBody>
                  <a:tcPr/>
                </a:tc>
                <a:extLst>
                  <a:ext uri="{0D108BD9-81ED-4DB2-BD59-A6C34878D82A}">
                    <a16:rowId xmlns:a16="http://schemas.microsoft.com/office/drawing/2014/main" val="10001"/>
                  </a:ext>
                </a:extLst>
              </a:tr>
              <a:tr h="0">
                <a:tc>
                  <a:txBody>
                    <a:bodyPr/>
                    <a:lstStyle/>
                    <a:p>
                      <a:r>
                        <a:rPr lang="es-CL" sz="1100" dirty="0"/>
                        <a:t>Año de desaparición:</a:t>
                      </a:r>
                    </a:p>
                  </a:txBody>
                  <a:tcPr/>
                </a:tc>
                <a:extLst>
                  <a:ext uri="{0D108BD9-81ED-4DB2-BD59-A6C34878D82A}">
                    <a16:rowId xmlns:a16="http://schemas.microsoft.com/office/drawing/2014/main" val="10002"/>
                  </a:ext>
                </a:extLst>
              </a:tr>
              <a:tr h="0">
                <a:tc>
                  <a:txBody>
                    <a:bodyPr/>
                    <a:lstStyle/>
                    <a:p>
                      <a:r>
                        <a:rPr lang="es-CL" sz="1100" dirty="0"/>
                        <a:t>Breve historia:</a:t>
                      </a:r>
                    </a:p>
                  </a:txBody>
                  <a:tcPr/>
                </a:tc>
                <a:extLst>
                  <a:ext uri="{0D108BD9-81ED-4DB2-BD59-A6C34878D82A}">
                    <a16:rowId xmlns:a16="http://schemas.microsoft.com/office/drawing/2014/main" val="10003"/>
                  </a:ext>
                </a:extLst>
              </a:tr>
              <a:tr h="0">
                <a:tc>
                  <a:txBody>
                    <a:bodyPr/>
                    <a:lstStyle/>
                    <a:p>
                      <a:endParaRPr lang="es-CL" sz="1100" dirty="0"/>
                    </a:p>
                  </a:txBody>
                  <a:tcPr/>
                </a:tc>
                <a:extLst>
                  <a:ext uri="{0D108BD9-81ED-4DB2-BD59-A6C34878D82A}">
                    <a16:rowId xmlns:a16="http://schemas.microsoft.com/office/drawing/2014/main" val="10004"/>
                  </a:ext>
                </a:extLst>
              </a:tr>
              <a:tr h="0">
                <a:tc>
                  <a:txBody>
                    <a:bodyPr/>
                    <a:lstStyle/>
                    <a:p>
                      <a:endParaRPr lang="es-CL" sz="1100" dirty="0"/>
                    </a:p>
                  </a:txBody>
                  <a:tcPr/>
                </a:tc>
                <a:extLst>
                  <a:ext uri="{0D108BD9-81ED-4DB2-BD59-A6C34878D82A}">
                    <a16:rowId xmlns:a16="http://schemas.microsoft.com/office/drawing/2014/main" val="10005"/>
                  </a:ext>
                </a:extLst>
              </a:tr>
              <a:tr h="0">
                <a:tc>
                  <a:txBody>
                    <a:bodyPr/>
                    <a:lstStyle/>
                    <a:p>
                      <a:endParaRPr lang="es-CL" sz="1100" dirty="0"/>
                    </a:p>
                  </a:txBody>
                  <a:tcPr/>
                </a:tc>
                <a:extLst>
                  <a:ext uri="{0D108BD9-81ED-4DB2-BD59-A6C34878D82A}">
                    <a16:rowId xmlns:a16="http://schemas.microsoft.com/office/drawing/2014/main" val="10006"/>
                  </a:ext>
                </a:extLst>
              </a:tr>
              <a:tr h="0">
                <a:tc>
                  <a:txBody>
                    <a:bodyPr/>
                    <a:lstStyle/>
                    <a:p>
                      <a:endParaRPr lang="es-CL" sz="1100" dirty="0"/>
                    </a:p>
                  </a:txBody>
                  <a:tcPr/>
                </a:tc>
                <a:extLst>
                  <a:ext uri="{0D108BD9-81ED-4DB2-BD59-A6C34878D82A}">
                    <a16:rowId xmlns:a16="http://schemas.microsoft.com/office/drawing/2014/main" val="10007"/>
                  </a:ext>
                </a:extLst>
              </a:tr>
              <a:tr h="0">
                <a:tc>
                  <a:txBody>
                    <a:bodyPr/>
                    <a:lstStyle/>
                    <a:p>
                      <a:endParaRPr lang="es-CL" sz="1100" dirty="0"/>
                    </a:p>
                  </a:txBody>
                  <a:tcPr/>
                </a:tc>
                <a:extLst>
                  <a:ext uri="{0D108BD9-81ED-4DB2-BD59-A6C34878D82A}">
                    <a16:rowId xmlns:a16="http://schemas.microsoft.com/office/drawing/2014/main" val="10008"/>
                  </a:ext>
                </a:extLst>
              </a:tr>
              <a:tr h="0">
                <a:tc>
                  <a:txBody>
                    <a:bodyPr/>
                    <a:lstStyle/>
                    <a:p>
                      <a:endParaRPr lang="es-CL" sz="1100" dirty="0"/>
                    </a:p>
                  </a:txBody>
                  <a:tcPr/>
                </a:tc>
                <a:extLst>
                  <a:ext uri="{0D108BD9-81ED-4DB2-BD59-A6C34878D82A}">
                    <a16:rowId xmlns:a16="http://schemas.microsoft.com/office/drawing/2014/main" val="10009"/>
                  </a:ext>
                </a:extLst>
              </a:tr>
              <a:tr h="0">
                <a:tc>
                  <a:txBody>
                    <a:bodyPr/>
                    <a:lstStyle/>
                    <a:p>
                      <a:endParaRPr lang="es-CL" sz="1100" dirty="0"/>
                    </a:p>
                  </a:txBody>
                  <a:tcPr/>
                </a:tc>
                <a:extLst>
                  <a:ext uri="{0D108BD9-81ED-4DB2-BD59-A6C34878D82A}">
                    <a16:rowId xmlns:a16="http://schemas.microsoft.com/office/drawing/2014/main" val="10010"/>
                  </a:ext>
                </a:extLst>
              </a:tr>
            </a:tbl>
          </a:graphicData>
        </a:graphic>
      </p:graphicFrame>
      <p:graphicFrame>
        <p:nvGraphicFramePr>
          <p:cNvPr id="36" name="Tabla 35"/>
          <p:cNvGraphicFramePr>
            <a:graphicFrameLocks noGrp="1"/>
          </p:cNvGraphicFramePr>
          <p:nvPr>
            <p:extLst>
              <p:ext uri="{D42A27DB-BD31-4B8C-83A1-F6EECF244321}">
                <p14:modId xmlns:p14="http://schemas.microsoft.com/office/powerpoint/2010/main" val="197090712"/>
              </p:ext>
            </p:extLst>
          </p:nvPr>
        </p:nvGraphicFramePr>
        <p:xfrm>
          <a:off x="519969" y="7352484"/>
          <a:ext cx="5812437" cy="1264920"/>
        </p:xfrm>
        <a:graphic>
          <a:graphicData uri="http://schemas.openxmlformats.org/drawingml/2006/table">
            <a:tbl>
              <a:tblPr/>
              <a:tblGrid>
                <a:gridCol w="5812437">
                  <a:extLst>
                    <a:ext uri="{9D8B030D-6E8A-4147-A177-3AD203B41FA5}">
                      <a16:colId xmlns:a16="http://schemas.microsoft.com/office/drawing/2014/main" val="20000"/>
                    </a:ext>
                  </a:extLst>
                </a:gridCol>
              </a:tblGrid>
              <a:tr h="82902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CL" sz="1100" b="1" dirty="0"/>
                        <a:t>Responde:</a:t>
                      </a:r>
                      <a:r>
                        <a:rPr lang="es-CL" sz="1100" b="1" baseline="0" dirty="0"/>
                        <a:t> </a:t>
                      </a:r>
                      <a:r>
                        <a:rPr lang="es-CL" sz="1100" dirty="0"/>
                        <a:t>¿Por qué</a:t>
                      </a:r>
                      <a:r>
                        <a:rPr lang="es-CL" sz="1100" baseline="0" dirty="0"/>
                        <a:t> es importante conocer la historia de estas personas y recordar lo que sucedió en Chile durante estos años?</a:t>
                      </a:r>
                    </a:p>
                    <a:p>
                      <a:endParaRPr lang="es-CL" sz="1100" dirty="0"/>
                    </a:p>
                    <a:p>
                      <a:endParaRPr lang="es-CL" sz="1100" dirty="0"/>
                    </a:p>
                    <a:p>
                      <a:endParaRPr lang="es-CL" sz="1100" dirty="0"/>
                    </a:p>
                    <a:p>
                      <a:endParaRPr lang="es-CL" sz="1100" dirty="0"/>
                    </a:p>
                    <a:p>
                      <a:endParaRPr lang="es-CL" sz="1100" dirty="0"/>
                    </a:p>
                  </a:txBody>
                  <a:tcPr>
                    <a:lnL w="12700" cmpd="sng">
                      <a:solidFill>
                        <a:schemeClr val="tx1"/>
                      </a:solidFill>
                      <a:prstDash val="sysDash"/>
                    </a:lnL>
                    <a:lnR w="12700" cmpd="sng">
                      <a:solidFill>
                        <a:schemeClr val="tx1"/>
                      </a:solidFill>
                      <a:prstDash val="sysDash"/>
                    </a:lnR>
                    <a:lnT w="12700" cmpd="sng">
                      <a:solidFill>
                        <a:schemeClr val="tx1"/>
                      </a:solidFill>
                      <a:prstDash val="sysDash"/>
                    </a:lnT>
                    <a:lnB w="12700" cmpd="sng">
                      <a:solidFill>
                        <a:schemeClr val="tx1"/>
                      </a:solidFill>
                      <a:prstDash val="sysDash"/>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60757105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TotalTime>
  <Words>270</Words>
  <Application>Microsoft Office PowerPoint</Application>
  <PresentationFormat>Carta (216 x 279 mm)</PresentationFormat>
  <Paragraphs>24</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Freestyle Script</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dc:creator>
  <cp:lastModifiedBy>souzamantha@outlook.com</cp:lastModifiedBy>
  <cp:revision>22</cp:revision>
  <cp:lastPrinted>2016-08-26T13:30:32Z</cp:lastPrinted>
  <dcterms:created xsi:type="dcterms:W3CDTF">2016-05-20T14:30:38Z</dcterms:created>
  <dcterms:modified xsi:type="dcterms:W3CDTF">2020-07-19T23:05:36Z</dcterms:modified>
</cp:coreProperties>
</file>